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9" r:id="rId5"/>
    <p:sldId id="261" r:id="rId6"/>
    <p:sldId id="262" r:id="rId7"/>
    <p:sldId id="264" r:id="rId8"/>
    <p:sldId id="263" r:id="rId9"/>
    <p:sldId id="265" r:id="rId10"/>
    <p:sldId id="267" r:id="rId11"/>
    <p:sldId id="266" r:id="rId12"/>
    <p:sldId id="268" r:id="rId13"/>
    <p:sldId id="270" r:id="rId14"/>
    <p:sldId id="271" r:id="rId15"/>
    <p:sldId id="269"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9D440F-AFC9-EE4A-B519-91366D010361}"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42D52-4D19-3542-92B9-BE728DD9E939}" type="slidenum">
              <a:rPr lang="en-US" smtClean="0"/>
              <a:t>‹#›</a:t>
            </a:fld>
            <a:endParaRPr lang="en-US"/>
          </a:p>
        </p:txBody>
      </p:sp>
    </p:spTree>
    <p:extLst>
      <p:ext uri="{BB962C8B-B14F-4D97-AF65-F5344CB8AC3E}">
        <p14:creationId xmlns:p14="http://schemas.microsoft.com/office/powerpoint/2010/main" val="348906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D440F-AFC9-EE4A-B519-91366D010361}"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42D52-4D19-3542-92B9-BE728DD9E939}" type="slidenum">
              <a:rPr lang="en-US" smtClean="0"/>
              <a:t>‹#›</a:t>
            </a:fld>
            <a:endParaRPr lang="en-US"/>
          </a:p>
        </p:txBody>
      </p:sp>
    </p:spTree>
    <p:extLst>
      <p:ext uri="{BB962C8B-B14F-4D97-AF65-F5344CB8AC3E}">
        <p14:creationId xmlns:p14="http://schemas.microsoft.com/office/powerpoint/2010/main" val="211219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D440F-AFC9-EE4A-B519-91366D010361}"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42D52-4D19-3542-92B9-BE728DD9E939}" type="slidenum">
              <a:rPr lang="en-US" smtClean="0"/>
              <a:t>‹#›</a:t>
            </a:fld>
            <a:endParaRPr lang="en-US"/>
          </a:p>
        </p:txBody>
      </p:sp>
    </p:spTree>
    <p:extLst>
      <p:ext uri="{BB962C8B-B14F-4D97-AF65-F5344CB8AC3E}">
        <p14:creationId xmlns:p14="http://schemas.microsoft.com/office/powerpoint/2010/main" val="52058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D440F-AFC9-EE4A-B519-91366D010361}"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42D52-4D19-3542-92B9-BE728DD9E939}" type="slidenum">
              <a:rPr lang="en-US" smtClean="0"/>
              <a:t>‹#›</a:t>
            </a:fld>
            <a:endParaRPr lang="en-US"/>
          </a:p>
        </p:txBody>
      </p:sp>
    </p:spTree>
    <p:extLst>
      <p:ext uri="{BB962C8B-B14F-4D97-AF65-F5344CB8AC3E}">
        <p14:creationId xmlns:p14="http://schemas.microsoft.com/office/powerpoint/2010/main" val="39493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9D440F-AFC9-EE4A-B519-91366D010361}"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42D52-4D19-3542-92B9-BE728DD9E939}" type="slidenum">
              <a:rPr lang="en-US" smtClean="0"/>
              <a:t>‹#›</a:t>
            </a:fld>
            <a:endParaRPr lang="en-US"/>
          </a:p>
        </p:txBody>
      </p:sp>
    </p:spTree>
    <p:extLst>
      <p:ext uri="{BB962C8B-B14F-4D97-AF65-F5344CB8AC3E}">
        <p14:creationId xmlns:p14="http://schemas.microsoft.com/office/powerpoint/2010/main" val="281149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9D440F-AFC9-EE4A-B519-91366D010361}" type="datetimeFigureOut">
              <a:rPr lang="en-US" smtClean="0"/>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42D52-4D19-3542-92B9-BE728DD9E939}" type="slidenum">
              <a:rPr lang="en-US" smtClean="0"/>
              <a:t>‹#›</a:t>
            </a:fld>
            <a:endParaRPr lang="en-US"/>
          </a:p>
        </p:txBody>
      </p:sp>
    </p:spTree>
    <p:extLst>
      <p:ext uri="{BB962C8B-B14F-4D97-AF65-F5344CB8AC3E}">
        <p14:creationId xmlns:p14="http://schemas.microsoft.com/office/powerpoint/2010/main" val="75396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9D440F-AFC9-EE4A-B519-91366D010361}" type="datetimeFigureOut">
              <a:rPr lang="en-US" smtClean="0"/>
              <a:t>12/19/2017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B42D52-4D19-3542-92B9-BE728DD9E939}" type="slidenum">
              <a:rPr lang="en-US" smtClean="0"/>
              <a:t>‹#›</a:t>
            </a:fld>
            <a:endParaRPr lang="en-US"/>
          </a:p>
        </p:txBody>
      </p:sp>
    </p:spTree>
    <p:extLst>
      <p:ext uri="{BB962C8B-B14F-4D97-AF65-F5344CB8AC3E}">
        <p14:creationId xmlns:p14="http://schemas.microsoft.com/office/powerpoint/2010/main" val="230307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9D440F-AFC9-EE4A-B519-91366D010361}" type="datetimeFigureOut">
              <a:rPr lang="en-US" smtClean="0"/>
              <a:t>12/19/2017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42D52-4D19-3542-92B9-BE728DD9E939}" type="slidenum">
              <a:rPr lang="en-US" smtClean="0"/>
              <a:t>‹#›</a:t>
            </a:fld>
            <a:endParaRPr lang="en-US"/>
          </a:p>
        </p:txBody>
      </p:sp>
    </p:spTree>
    <p:extLst>
      <p:ext uri="{BB962C8B-B14F-4D97-AF65-F5344CB8AC3E}">
        <p14:creationId xmlns:p14="http://schemas.microsoft.com/office/powerpoint/2010/main" val="42081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D440F-AFC9-EE4A-B519-91366D010361}" type="datetimeFigureOut">
              <a:rPr lang="en-US" smtClean="0"/>
              <a:t>12/19/2017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42D52-4D19-3542-92B9-BE728DD9E939}" type="slidenum">
              <a:rPr lang="en-US" smtClean="0"/>
              <a:t>‹#›</a:t>
            </a:fld>
            <a:endParaRPr lang="en-US"/>
          </a:p>
        </p:txBody>
      </p:sp>
    </p:spTree>
    <p:extLst>
      <p:ext uri="{BB962C8B-B14F-4D97-AF65-F5344CB8AC3E}">
        <p14:creationId xmlns:p14="http://schemas.microsoft.com/office/powerpoint/2010/main" val="370592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9D440F-AFC9-EE4A-B519-91366D010361}" type="datetimeFigureOut">
              <a:rPr lang="en-US" smtClean="0"/>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42D52-4D19-3542-92B9-BE728DD9E939}" type="slidenum">
              <a:rPr lang="en-US" smtClean="0"/>
              <a:t>‹#›</a:t>
            </a:fld>
            <a:endParaRPr lang="en-US"/>
          </a:p>
        </p:txBody>
      </p:sp>
    </p:spTree>
    <p:extLst>
      <p:ext uri="{BB962C8B-B14F-4D97-AF65-F5344CB8AC3E}">
        <p14:creationId xmlns:p14="http://schemas.microsoft.com/office/powerpoint/2010/main" val="409733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9D440F-AFC9-EE4A-B519-91366D010361}" type="datetimeFigureOut">
              <a:rPr lang="en-US" smtClean="0"/>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42D52-4D19-3542-92B9-BE728DD9E939}" type="slidenum">
              <a:rPr lang="en-US" smtClean="0"/>
              <a:t>‹#›</a:t>
            </a:fld>
            <a:endParaRPr lang="en-US"/>
          </a:p>
        </p:txBody>
      </p:sp>
    </p:spTree>
    <p:extLst>
      <p:ext uri="{BB962C8B-B14F-4D97-AF65-F5344CB8AC3E}">
        <p14:creationId xmlns:p14="http://schemas.microsoft.com/office/powerpoint/2010/main" val="333748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D440F-AFC9-EE4A-B519-91366D010361}" type="datetimeFigureOut">
              <a:rPr lang="en-US" smtClean="0"/>
              <a:t>12/19/2017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42D52-4D19-3542-92B9-BE728DD9E939}" type="slidenum">
              <a:rPr lang="en-US" smtClean="0"/>
              <a:t>‹#›</a:t>
            </a:fld>
            <a:endParaRPr lang="en-US"/>
          </a:p>
        </p:txBody>
      </p:sp>
    </p:spTree>
    <p:extLst>
      <p:ext uri="{BB962C8B-B14F-4D97-AF65-F5344CB8AC3E}">
        <p14:creationId xmlns:p14="http://schemas.microsoft.com/office/powerpoint/2010/main" val="222786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3_R116376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44323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Civilizations of Asia  (500-1650)</a:t>
            </a:r>
            <a:r>
              <a:rPr lang="en-US" sz="2400" dirty="0">
                <a:solidFill>
                  <a:srgbClr val="DA0202"/>
                </a:solidFill>
              </a:rPr>
              <a:t> </a:t>
            </a:r>
          </a:p>
          <a:p>
            <a:r>
              <a:rPr lang="en-US" sz="2400" b="1" dirty="0"/>
              <a:t>Lesson 3 </a:t>
            </a:r>
            <a:r>
              <a:rPr lang="en-US" sz="2400" dirty="0"/>
              <a:t>The Mongol Empire and Ming China </a:t>
            </a:r>
          </a:p>
        </p:txBody>
      </p:sp>
    </p:spTree>
    <p:extLst>
      <p:ext uri="{BB962C8B-B14F-4D97-AF65-F5344CB8AC3E}">
        <p14:creationId xmlns:p14="http://schemas.microsoft.com/office/powerpoint/2010/main" val="136100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04074"/>
            <a:ext cx="8603343" cy="461665"/>
          </a:xfrm>
          <a:prstGeom prst="rect">
            <a:avLst/>
          </a:prstGeom>
          <a:noFill/>
        </p:spPr>
        <p:txBody>
          <a:bodyPr vert="horz" wrap="square" rtlCol="0">
            <a:spAutoFit/>
          </a:bodyPr>
          <a:lstStyle/>
          <a:p>
            <a:pPr algn="ctr"/>
            <a:r>
              <a:rPr lang="en-US" sz="2400" b="1" dirty="0">
                <a:solidFill>
                  <a:srgbClr val="0072BC"/>
                </a:solidFill>
              </a:rPr>
              <a:t>Chinese Rule Restored by the Ming</a:t>
            </a:r>
          </a:p>
        </p:txBody>
      </p:sp>
      <p:sp>
        <p:nvSpPr>
          <p:cNvPr id="3" name="TextBox 2"/>
          <p:cNvSpPr txBox="1"/>
          <p:nvPr/>
        </p:nvSpPr>
        <p:spPr>
          <a:xfrm>
            <a:off x="279400" y="998945"/>
            <a:ext cx="8603343" cy="5632311"/>
          </a:xfrm>
          <a:prstGeom prst="rect">
            <a:avLst/>
          </a:prstGeom>
          <a:noFill/>
        </p:spPr>
        <p:txBody>
          <a:bodyPr vert="horz" wrap="square" rtlCol="0">
            <a:spAutoFit/>
          </a:bodyPr>
          <a:lstStyle/>
          <a:p>
            <a:pPr algn="ctr"/>
            <a:r>
              <a:rPr lang="en-US" sz="2400" dirty="0"/>
              <a:t>Ming Policies</a:t>
            </a:r>
          </a:p>
          <a:p>
            <a:pPr marL="342900" indent="-342900">
              <a:buFont typeface="Arial" panose="020B0604020202020204" pitchFamily="34" charset="0"/>
              <a:buChar char="•"/>
            </a:pPr>
            <a:r>
              <a:rPr lang="en-US" sz="2400" dirty="0"/>
              <a:t>They restore civil service system </a:t>
            </a:r>
          </a:p>
          <a:p>
            <a:pPr marL="342900" indent="-342900">
              <a:buFont typeface="Arial" panose="020B0604020202020204" pitchFamily="34" charset="0"/>
              <a:buChar char="•"/>
            </a:pPr>
            <a:r>
              <a:rPr lang="en-US" sz="2400" dirty="0"/>
              <a:t>Confucian learning returns as the road to success</a:t>
            </a:r>
          </a:p>
          <a:p>
            <a:pPr marL="342900" indent="-342900">
              <a:buFont typeface="Arial" panose="020B0604020202020204" pitchFamily="34" charset="0"/>
              <a:buChar char="•"/>
            </a:pPr>
            <a:r>
              <a:rPr lang="en-US" sz="2400" dirty="0"/>
              <a:t>Civil service test becomes harder</a:t>
            </a:r>
          </a:p>
          <a:p>
            <a:pPr marL="342900" indent="-342900">
              <a:buFont typeface="Arial" panose="020B0604020202020204" pitchFamily="34" charset="0"/>
              <a:buChar char="•"/>
            </a:pPr>
            <a:r>
              <a:rPr lang="en-US" sz="2400" dirty="0"/>
              <a:t>A board of censor watch the bureaucracy, eliminating corruption</a:t>
            </a:r>
          </a:p>
          <a:p>
            <a:pPr algn="ctr"/>
            <a:r>
              <a:rPr lang="en-US" sz="2400" dirty="0"/>
              <a:t>Economic Revival</a:t>
            </a:r>
          </a:p>
          <a:p>
            <a:pPr marL="342900" indent="-342900">
              <a:buFont typeface="Arial" panose="020B0604020202020204" pitchFamily="34" charset="0"/>
              <a:buChar char="•"/>
            </a:pPr>
            <a:r>
              <a:rPr lang="en-US" sz="2400" dirty="0"/>
              <a:t>The plains of East China will support 100 million people</a:t>
            </a:r>
          </a:p>
          <a:p>
            <a:pPr marL="342900" indent="-342900">
              <a:buFont typeface="Arial" panose="020B0604020202020204" pitchFamily="34" charset="0"/>
              <a:buChar char="•"/>
            </a:pPr>
            <a:r>
              <a:rPr lang="en-US" sz="2400" dirty="0"/>
              <a:t>Better fertilization will make more crops</a:t>
            </a:r>
          </a:p>
          <a:p>
            <a:pPr marL="342900" indent="-342900">
              <a:buFont typeface="Arial" panose="020B0604020202020204" pitchFamily="34" charset="0"/>
              <a:buChar char="•"/>
            </a:pPr>
            <a:r>
              <a:rPr lang="en-US" sz="2400" dirty="0"/>
              <a:t>From America they will get corn and sweet potatoes </a:t>
            </a:r>
          </a:p>
          <a:p>
            <a:pPr marL="342900" indent="-342900">
              <a:buFont typeface="Arial" panose="020B0604020202020204" pitchFamily="34" charset="0"/>
              <a:buChar char="•"/>
            </a:pPr>
            <a:r>
              <a:rPr lang="en-US" sz="2400" dirty="0"/>
              <a:t>Chinese cities are home to many industries like porcelain, paper, and tools</a:t>
            </a:r>
          </a:p>
          <a:p>
            <a:pPr marL="342900" indent="-342900">
              <a:buFont typeface="Arial" panose="020B0604020202020204" pitchFamily="34" charset="0"/>
              <a:buChar char="•"/>
            </a:pPr>
            <a:r>
              <a:rPr lang="en-US" sz="2400" dirty="0"/>
              <a:t>The Ming will limit the extent and duration of trade with Europeans</a:t>
            </a:r>
          </a:p>
          <a:p>
            <a:pPr marL="342900" indent="-342900">
              <a:buFont typeface="Arial" panose="020B0604020202020204" pitchFamily="34" charset="0"/>
              <a:buChar char="•"/>
            </a:pPr>
            <a:r>
              <a:rPr lang="en-US" sz="2400" dirty="0"/>
              <a:t>They will only accept precious metals for their goods, affecting global trade</a:t>
            </a:r>
          </a:p>
        </p:txBody>
      </p:sp>
    </p:spTree>
    <p:extLst>
      <p:ext uri="{BB962C8B-B14F-4D97-AF65-F5344CB8AC3E}">
        <p14:creationId xmlns:p14="http://schemas.microsoft.com/office/powerpoint/2010/main" val="2411462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64830"/>
            <a:ext cx="8594634" cy="461665"/>
          </a:xfrm>
          <a:prstGeom prst="rect">
            <a:avLst/>
          </a:prstGeom>
          <a:noFill/>
        </p:spPr>
        <p:txBody>
          <a:bodyPr vert="horz" wrap="square" rtlCol="0">
            <a:spAutoFit/>
          </a:bodyPr>
          <a:lstStyle/>
          <a:p>
            <a:pPr algn="ctr"/>
            <a:r>
              <a:rPr lang="en-US" sz="2400" b="1" dirty="0">
                <a:solidFill>
                  <a:srgbClr val="0072BC"/>
                </a:solidFill>
              </a:rPr>
              <a:t>Chinese Rule Restored by the Ming</a:t>
            </a:r>
          </a:p>
        </p:txBody>
      </p:sp>
      <p:sp>
        <p:nvSpPr>
          <p:cNvPr id="3" name="TextBox 2"/>
          <p:cNvSpPr txBox="1"/>
          <p:nvPr/>
        </p:nvSpPr>
        <p:spPr>
          <a:xfrm>
            <a:off x="279400" y="842191"/>
            <a:ext cx="8594634" cy="6001643"/>
          </a:xfrm>
          <a:prstGeom prst="rect">
            <a:avLst/>
          </a:prstGeom>
          <a:noFill/>
        </p:spPr>
        <p:txBody>
          <a:bodyPr vert="horz" wrap="square" rtlCol="0">
            <a:spAutoFit/>
          </a:bodyPr>
          <a:lstStyle/>
          <a:p>
            <a:pPr lvl="0" algn="ctr"/>
            <a:r>
              <a:rPr lang="en-US" sz="2400" dirty="0">
                <a:solidFill>
                  <a:prstClr val="black"/>
                </a:solidFill>
              </a:rPr>
              <a:t>Flourishing Culture</a:t>
            </a:r>
          </a:p>
          <a:p>
            <a:pPr marL="342900" lvl="0" indent="-342900">
              <a:buFont typeface="Arial" panose="020B0604020202020204" pitchFamily="34" charset="0"/>
              <a:buChar char="•"/>
            </a:pPr>
            <a:r>
              <a:rPr lang="en-US" sz="2400" dirty="0">
                <a:solidFill>
                  <a:prstClr val="black"/>
                </a:solidFill>
              </a:rPr>
              <a:t>Ming China has a revival of arts and literature</a:t>
            </a:r>
          </a:p>
          <a:p>
            <a:pPr marL="342900" lvl="0" indent="-342900">
              <a:buFont typeface="Arial" panose="020B0604020202020204" pitchFamily="34" charset="0"/>
              <a:buChar char="•"/>
            </a:pPr>
            <a:r>
              <a:rPr lang="en-US" sz="2400" dirty="0">
                <a:solidFill>
                  <a:prstClr val="black"/>
                </a:solidFill>
              </a:rPr>
              <a:t>Ming artists will create their own type of landscaping painting and porcelain</a:t>
            </a:r>
          </a:p>
          <a:p>
            <a:pPr marL="342900" lvl="0" indent="-342900">
              <a:buFont typeface="Arial" panose="020B0604020202020204" pitchFamily="34" charset="0"/>
              <a:buChar char="•"/>
            </a:pPr>
            <a:r>
              <a:rPr lang="en-US" sz="2400" dirty="0">
                <a:solidFill>
                  <a:prstClr val="black"/>
                </a:solidFill>
              </a:rPr>
              <a:t>Ming vase will be the most valuable and popular Chinese export</a:t>
            </a:r>
          </a:p>
          <a:p>
            <a:pPr marL="342900" lvl="0" indent="-342900">
              <a:buFont typeface="Arial" panose="020B0604020202020204" pitchFamily="34" charset="0"/>
              <a:buChar char="•"/>
            </a:pPr>
            <a:r>
              <a:rPr lang="en-US" sz="2400" dirty="0">
                <a:solidFill>
                  <a:prstClr val="black"/>
                </a:solidFill>
              </a:rPr>
              <a:t>New forms of literature for the common man will emerge</a:t>
            </a:r>
          </a:p>
          <a:p>
            <a:pPr marL="342900" lvl="0" indent="-342900">
              <a:buFont typeface="Arial" panose="020B0604020202020204" pitchFamily="34" charset="0"/>
              <a:buChar char="•"/>
            </a:pPr>
            <a:r>
              <a:rPr lang="en-US" sz="2400" dirty="0">
                <a:solidFill>
                  <a:prstClr val="black"/>
                </a:solidFill>
              </a:rPr>
              <a:t>They will produce novels and the first detective stories</a:t>
            </a:r>
          </a:p>
          <a:p>
            <a:pPr lvl="0" algn="ctr"/>
            <a:r>
              <a:rPr lang="en-US" sz="2400" dirty="0">
                <a:solidFill>
                  <a:prstClr val="black"/>
                </a:solidFill>
              </a:rPr>
              <a:t>Ming Math, Science, and Technology</a:t>
            </a:r>
          </a:p>
          <a:p>
            <a:pPr marL="342900" lvl="0" indent="-342900">
              <a:buFont typeface="Arial" panose="020B0604020202020204" pitchFamily="34" charset="0"/>
              <a:buChar char="•"/>
            </a:pPr>
            <a:r>
              <a:rPr lang="en-US" sz="2400" dirty="0">
                <a:solidFill>
                  <a:prstClr val="black"/>
                </a:solidFill>
              </a:rPr>
              <a:t>In the late 15 century China was the richest civilization in the world with technology far beyond what was in Europe</a:t>
            </a:r>
          </a:p>
          <a:p>
            <a:pPr marL="342900" lvl="0" indent="-342900">
              <a:buFont typeface="Arial" panose="020B0604020202020204" pitchFamily="34" charset="0"/>
              <a:buChar char="•"/>
            </a:pPr>
            <a:r>
              <a:rPr lang="en-US" sz="2400" dirty="0">
                <a:solidFill>
                  <a:prstClr val="black"/>
                </a:solidFill>
              </a:rPr>
              <a:t>Ming scholars integrated their own traditions with Western mathematics and science that they learn from Jesuit missionaries</a:t>
            </a:r>
          </a:p>
          <a:p>
            <a:pPr marL="342900" lvl="0" indent="-342900">
              <a:buFont typeface="Arial" panose="020B0604020202020204" pitchFamily="34" charset="0"/>
              <a:buChar char="•"/>
            </a:pPr>
            <a:r>
              <a:rPr lang="en-US" sz="2400" dirty="0">
                <a:solidFill>
                  <a:prstClr val="black"/>
                </a:solidFill>
              </a:rPr>
              <a:t>In 1629 the emperor will allow the Chinese calendar to be reform using Western technology like telescopes</a:t>
            </a:r>
          </a:p>
          <a:p>
            <a:pPr marL="342900" lvl="0" indent="-342900">
              <a:buFont typeface="Arial" panose="020B0604020202020204" pitchFamily="34" charset="0"/>
              <a:buChar char="•"/>
            </a:pPr>
            <a:r>
              <a:rPr lang="en-US" sz="2400" dirty="0">
                <a:solidFill>
                  <a:prstClr val="black"/>
                </a:solidFill>
              </a:rPr>
              <a:t>Using new technology and Jesuit help, they created new star atlas and fixed the Chinese calendar</a:t>
            </a:r>
          </a:p>
        </p:txBody>
      </p:sp>
    </p:spTree>
    <p:extLst>
      <p:ext uri="{BB962C8B-B14F-4D97-AF65-F5344CB8AC3E}">
        <p14:creationId xmlns:p14="http://schemas.microsoft.com/office/powerpoint/2010/main" val="284292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Chinese Rule Restored by the Ming</a:t>
            </a:r>
          </a:p>
        </p:txBody>
      </p:sp>
      <p:pic>
        <p:nvPicPr>
          <p:cNvPr id="3" name="Picture 2" descr="HSWH_SC_L03_R1163776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29972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Zhu Yuanzhang ousted the Mongols and led China as the Hongwu emperor, shown here, for 30 years. He founded the Ming dynasty, which ruled China for almost 300 years.</a:t>
            </a:r>
          </a:p>
        </p:txBody>
      </p:sp>
    </p:spTree>
    <p:extLst>
      <p:ext uri="{BB962C8B-B14F-4D97-AF65-F5344CB8AC3E}">
        <p14:creationId xmlns:p14="http://schemas.microsoft.com/office/powerpoint/2010/main" val="38878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77948"/>
            <a:ext cx="8639517" cy="461665"/>
          </a:xfrm>
          <a:prstGeom prst="rect">
            <a:avLst/>
          </a:prstGeom>
          <a:noFill/>
        </p:spPr>
        <p:txBody>
          <a:bodyPr vert="horz" wrap="square" rtlCol="0">
            <a:spAutoFit/>
          </a:bodyPr>
          <a:lstStyle/>
          <a:p>
            <a:pPr algn="ctr"/>
            <a:r>
              <a:rPr lang="en-US" sz="2400" b="1" dirty="0">
                <a:solidFill>
                  <a:srgbClr val="0072BC"/>
                </a:solidFill>
              </a:rPr>
              <a:t>Chinese Fleets Explore the Seas</a:t>
            </a:r>
          </a:p>
        </p:txBody>
      </p:sp>
      <p:sp>
        <p:nvSpPr>
          <p:cNvPr id="3" name="TextBox 2"/>
          <p:cNvSpPr txBox="1"/>
          <p:nvPr/>
        </p:nvSpPr>
        <p:spPr>
          <a:xfrm>
            <a:off x="279401" y="771907"/>
            <a:ext cx="8639516" cy="3046988"/>
          </a:xfrm>
          <a:prstGeom prst="rect">
            <a:avLst/>
          </a:prstGeom>
          <a:noFill/>
        </p:spPr>
        <p:txBody>
          <a:bodyPr vert="horz" wrap="square" rtlCol="0">
            <a:spAutoFit/>
          </a:bodyPr>
          <a:lstStyle/>
          <a:p>
            <a:pPr algn="ctr"/>
            <a:r>
              <a:rPr lang="en-US" sz="2400" dirty="0"/>
              <a:t>The Great Fleets of Zheng He</a:t>
            </a:r>
          </a:p>
          <a:p>
            <a:pPr marL="342900" indent="-342900">
              <a:buFont typeface="Arial" panose="020B0604020202020204" pitchFamily="34" charset="0"/>
              <a:buChar char="•"/>
            </a:pPr>
            <a:r>
              <a:rPr lang="en-US" sz="2400" dirty="0"/>
              <a:t>Between 1405-1433 Zheng He made 7 expeditions in order to promote trade collect tribute from across the Western Seas</a:t>
            </a:r>
          </a:p>
          <a:p>
            <a:pPr marL="342900" indent="-342900">
              <a:buFont typeface="Arial" panose="020B0604020202020204" pitchFamily="34" charset="0"/>
              <a:buChar char="•"/>
            </a:pPr>
            <a:r>
              <a:rPr lang="en-US" sz="2400" dirty="0"/>
              <a:t>Fleet size of 62 huge ships and 200 smaller ones with a crew of 28,000 sailors. The largest ships were about 400 feet long</a:t>
            </a:r>
          </a:p>
          <a:p>
            <a:pPr marL="342900" indent="-342900">
              <a:buFont typeface="Arial" panose="020B0604020202020204" pitchFamily="34" charset="0"/>
              <a:buChar char="•"/>
            </a:pPr>
            <a:r>
              <a:rPr lang="en-US" sz="2400" dirty="0"/>
              <a:t>He explored the coast of South East Asia, India, entrance to the Red Sea, and the Persian Gulf</a:t>
            </a:r>
          </a:p>
          <a:p>
            <a:pPr marL="342900" indent="-342900">
              <a:buFont typeface="Arial" panose="020B0604020202020204" pitchFamily="34" charset="0"/>
              <a:buChar char="•"/>
            </a:pPr>
            <a:r>
              <a:rPr lang="en-US" sz="2400" dirty="0"/>
              <a:t>Chinese merchants will settle in India and South East Asia</a:t>
            </a:r>
          </a:p>
        </p:txBody>
      </p:sp>
    </p:spTree>
    <p:extLst>
      <p:ext uri="{BB962C8B-B14F-4D97-AF65-F5344CB8AC3E}">
        <p14:creationId xmlns:p14="http://schemas.microsoft.com/office/powerpoint/2010/main" val="12848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Chinese Fleets Explore the Seas</a:t>
            </a:r>
          </a:p>
        </p:txBody>
      </p:sp>
      <p:pic>
        <p:nvPicPr>
          <p:cNvPr id="3" name="Picture 2" descr="HSWH_SC_L03_A0055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7978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Zheng He’s epic voyages were multipurpose expeditions of exploration, diplomacy, and trade to Southeast Asia, India, and Africa. Analyze Data Which voyage had the largest number of ships?</a:t>
            </a:r>
          </a:p>
        </p:txBody>
      </p:sp>
    </p:spTree>
    <p:extLst>
      <p:ext uri="{BB962C8B-B14F-4D97-AF65-F5344CB8AC3E}">
        <p14:creationId xmlns:p14="http://schemas.microsoft.com/office/powerpoint/2010/main" val="319953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941" y="303238"/>
            <a:ext cx="8446589" cy="461665"/>
          </a:xfrm>
          <a:prstGeom prst="rect">
            <a:avLst/>
          </a:prstGeom>
          <a:noFill/>
        </p:spPr>
        <p:txBody>
          <a:bodyPr vert="horz" wrap="square" rtlCol="0">
            <a:spAutoFit/>
          </a:bodyPr>
          <a:lstStyle/>
          <a:p>
            <a:pPr algn="ctr"/>
            <a:r>
              <a:rPr lang="en-US" sz="2400" b="1" dirty="0">
                <a:solidFill>
                  <a:srgbClr val="0072BC"/>
                </a:solidFill>
              </a:rPr>
              <a:t>Chinese Fleets Explore the Seas</a:t>
            </a:r>
          </a:p>
        </p:txBody>
      </p:sp>
      <p:sp>
        <p:nvSpPr>
          <p:cNvPr id="4" name="TextBox 3"/>
          <p:cNvSpPr txBox="1"/>
          <p:nvPr/>
        </p:nvSpPr>
        <p:spPr>
          <a:xfrm>
            <a:off x="392611" y="1082302"/>
            <a:ext cx="8307251" cy="4893647"/>
          </a:xfrm>
          <a:prstGeom prst="rect">
            <a:avLst/>
          </a:prstGeom>
          <a:noFill/>
        </p:spPr>
        <p:txBody>
          <a:bodyPr wrap="square" rtlCol="0">
            <a:spAutoFit/>
          </a:bodyPr>
          <a:lstStyle/>
          <a:p>
            <a:pPr lvl="0" algn="ctr"/>
            <a:r>
              <a:rPr lang="en-US" sz="2400" dirty="0">
                <a:solidFill>
                  <a:prstClr val="black"/>
                </a:solidFill>
              </a:rPr>
              <a:t>The Ming Turn Inward</a:t>
            </a:r>
          </a:p>
          <a:p>
            <a:pPr marL="342900" lvl="0" indent="-342900">
              <a:buFont typeface="Arial" panose="020B0604020202020204" pitchFamily="34" charset="0"/>
              <a:buChar char="•"/>
            </a:pPr>
            <a:r>
              <a:rPr lang="en-US" sz="2400" dirty="0">
                <a:solidFill>
                  <a:prstClr val="black"/>
                </a:solidFill>
              </a:rPr>
              <a:t>In 1435 the Ming Emperor will ban the building of huge ships</a:t>
            </a:r>
          </a:p>
          <a:p>
            <a:pPr marL="342900" lvl="0" indent="-342900">
              <a:buFont typeface="Arial" panose="020B0604020202020204" pitchFamily="34" charset="0"/>
              <a:buChar char="•"/>
            </a:pPr>
            <a:r>
              <a:rPr lang="en-US" sz="2400" dirty="0">
                <a:solidFill>
                  <a:prstClr val="black"/>
                </a:solidFill>
              </a:rPr>
              <a:t>In the 1500’s the Ming will carefully limit the extent and duration of trade. They will demand silver and gold for goods Europeans wanted like silk, tea, and porcelain</a:t>
            </a:r>
          </a:p>
          <a:p>
            <a:pPr marL="342900" lvl="0" indent="-342900">
              <a:buFont typeface="Arial" panose="020B0604020202020204" pitchFamily="34" charset="0"/>
              <a:buChar char="•"/>
            </a:pPr>
            <a:r>
              <a:rPr lang="en-US" sz="2400" dirty="0">
                <a:solidFill>
                  <a:prstClr val="black"/>
                </a:solidFill>
              </a:rPr>
              <a:t>The Ming stopped their huge navies because of cost. They did not want to mingle with outside cultures b/c they felt their society was the best in the world</a:t>
            </a:r>
          </a:p>
          <a:p>
            <a:pPr marL="342900" lvl="0" indent="-342900">
              <a:buFont typeface="Arial" panose="020B0604020202020204" pitchFamily="34" charset="0"/>
              <a:buChar char="•"/>
            </a:pPr>
            <a:r>
              <a:rPr lang="en-US" sz="2400" dirty="0">
                <a:solidFill>
                  <a:prstClr val="black"/>
                </a:solidFill>
              </a:rPr>
              <a:t>They want to preserve their traditions, which they saw as a source of stability</a:t>
            </a:r>
          </a:p>
          <a:p>
            <a:pPr marL="342900" lvl="0" indent="-342900">
              <a:buFont typeface="Arial" panose="020B0604020202020204" pitchFamily="34" charset="0"/>
              <a:buChar char="•"/>
            </a:pPr>
            <a:r>
              <a:rPr lang="en-US" sz="2400" dirty="0">
                <a:solidFill>
                  <a:prstClr val="black"/>
                </a:solidFill>
              </a:rPr>
              <a:t>This loyalty will weaken China. Columbus will sail west from Spain in order to find a new way to Asia</a:t>
            </a:r>
          </a:p>
          <a:p>
            <a:pPr marL="342900" lvl="0" indent="-342900">
              <a:buFont typeface="Arial" panose="020B0604020202020204" pitchFamily="34" charset="0"/>
              <a:buChar char="•"/>
            </a:pPr>
            <a:endParaRPr lang="en-US" sz="2400" dirty="0">
              <a:solidFill>
                <a:prstClr val="black"/>
              </a:solidFill>
            </a:endParaRPr>
          </a:p>
        </p:txBody>
      </p:sp>
    </p:spTree>
    <p:extLst>
      <p:ext uri="{BB962C8B-B14F-4D97-AF65-F5344CB8AC3E}">
        <p14:creationId xmlns:p14="http://schemas.microsoft.com/office/powerpoint/2010/main" val="2161596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Chinese Fleets Explore the Seas</a:t>
            </a:r>
          </a:p>
        </p:txBody>
      </p:sp>
      <p:pic>
        <p:nvPicPr>
          <p:cNvPr id="3" name="Picture 2" descr="HSWH_SC_L03_R116378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Zheng He and his crew and ships are portrayed in this colorful relief at the Gedong Batu Temple in Semarang, Java Indonesia. An annual celebration commemorates his visit.</a:t>
            </a:r>
          </a:p>
        </p:txBody>
      </p:sp>
    </p:spTree>
    <p:extLst>
      <p:ext uri="{BB962C8B-B14F-4D97-AF65-F5344CB8AC3E}">
        <p14:creationId xmlns:p14="http://schemas.microsoft.com/office/powerpoint/2010/main" val="3876924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Mongols Build an Empire</a:t>
            </a:r>
          </a:p>
        </p:txBody>
      </p:sp>
      <p:sp>
        <p:nvSpPr>
          <p:cNvPr id="3" name="TextBox 2"/>
          <p:cNvSpPr txBox="1"/>
          <p:nvPr/>
        </p:nvSpPr>
        <p:spPr>
          <a:xfrm>
            <a:off x="279400" y="1460500"/>
            <a:ext cx="7620000" cy="5262979"/>
          </a:xfrm>
          <a:prstGeom prst="rect">
            <a:avLst/>
          </a:prstGeom>
          <a:noFill/>
        </p:spPr>
        <p:txBody>
          <a:bodyPr vert="horz" rtlCol="0">
            <a:spAutoFit/>
          </a:bodyPr>
          <a:lstStyle/>
          <a:p>
            <a:r>
              <a:rPr lang="en-US" sz="2800" dirty="0"/>
              <a:t>How did the Mongol rulers change once their conquests were complete?</a:t>
            </a:r>
          </a:p>
          <a:p>
            <a:endParaRPr lang="en-US" sz="2800" dirty="0"/>
          </a:p>
          <a:p>
            <a:r>
              <a:rPr lang="en-US" sz="2800" dirty="0"/>
              <a:t>A.  They were intolerant and increased the tribute people were required to pay.</a:t>
            </a:r>
          </a:p>
          <a:p>
            <a:r>
              <a:rPr lang="en-US" sz="2800" dirty="0"/>
              <a:t>B.  They were not oppressive but permitted people to continue with their lives with relatively little change.</a:t>
            </a:r>
          </a:p>
          <a:p>
            <a:r>
              <a:rPr lang="en-US" sz="2800" dirty="0"/>
              <a:t>C.  They were insecure and always preparing for invasion from their neighbors.</a:t>
            </a:r>
          </a:p>
          <a:p>
            <a:r>
              <a:rPr lang="en-US" sz="2800" dirty="0"/>
              <a:t>D.  They were generous and eliminated the burden of paying tribute.</a:t>
            </a:r>
          </a:p>
        </p:txBody>
      </p:sp>
    </p:spTree>
    <p:extLst>
      <p:ext uri="{BB962C8B-B14F-4D97-AF65-F5344CB8AC3E}">
        <p14:creationId xmlns:p14="http://schemas.microsoft.com/office/powerpoint/2010/main" val="425094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903" y="269240"/>
            <a:ext cx="7620000" cy="461665"/>
          </a:xfrm>
          <a:prstGeom prst="rect">
            <a:avLst/>
          </a:prstGeom>
          <a:noFill/>
        </p:spPr>
        <p:txBody>
          <a:bodyPr vert="horz" rtlCol="0">
            <a:spAutoFit/>
          </a:bodyPr>
          <a:lstStyle/>
          <a:p>
            <a:r>
              <a:rPr lang="en-US" sz="2400" b="1" dirty="0">
                <a:solidFill>
                  <a:srgbClr val="0072BC"/>
                </a:solidFill>
              </a:rPr>
              <a:t>Quiz: Mongols Rule China</a:t>
            </a:r>
          </a:p>
        </p:txBody>
      </p:sp>
      <p:sp>
        <p:nvSpPr>
          <p:cNvPr id="3" name="TextBox 2"/>
          <p:cNvSpPr txBox="1"/>
          <p:nvPr/>
        </p:nvSpPr>
        <p:spPr>
          <a:xfrm>
            <a:off x="383903" y="1164408"/>
            <a:ext cx="8507548" cy="5693866"/>
          </a:xfrm>
          <a:prstGeom prst="rect">
            <a:avLst/>
          </a:prstGeom>
          <a:noFill/>
        </p:spPr>
        <p:txBody>
          <a:bodyPr vert="horz" wrap="square" rtlCol="0">
            <a:spAutoFit/>
          </a:bodyPr>
          <a:lstStyle/>
          <a:p>
            <a:r>
              <a:rPr lang="en-US" sz="2800" dirty="0"/>
              <a:t>How did Kublai Khan organize Mongol rule in China?</a:t>
            </a:r>
          </a:p>
          <a:p>
            <a:endParaRPr lang="en-US" sz="2800" dirty="0"/>
          </a:p>
          <a:p>
            <a:r>
              <a:rPr lang="en-US" sz="2800" dirty="0"/>
              <a:t>A.  He reserved the highest government jobs for Mongols and said that only Chinese could serve in the military.</a:t>
            </a:r>
          </a:p>
          <a:p>
            <a:r>
              <a:rPr lang="en-US" sz="2800" dirty="0"/>
              <a:t>B.  He said that only Mongols could rule in the provinces and that both Chinese and Mongols could serve in the military.</a:t>
            </a:r>
          </a:p>
          <a:p>
            <a:r>
              <a:rPr lang="en-US" sz="2800" dirty="0"/>
              <a:t>C.  He divided the highest government jobs between Mongols and Chinese and said that only Mongols could rule in the provinces.</a:t>
            </a:r>
          </a:p>
          <a:p>
            <a:r>
              <a:rPr lang="en-US" sz="2800" dirty="0"/>
              <a:t>D.  He permitted only Mongols to serve in the military and reserved the most powerful government positions for Mongols.</a:t>
            </a:r>
          </a:p>
        </p:txBody>
      </p:sp>
    </p:spTree>
    <p:extLst>
      <p:ext uri="{BB962C8B-B14F-4D97-AF65-F5344CB8AC3E}">
        <p14:creationId xmlns:p14="http://schemas.microsoft.com/office/powerpoint/2010/main" val="3922255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Chinese Rule Restored by the Ming</a:t>
            </a:r>
          </a:p>
        </p:txBody>
      </p:sp>
      <p:sp>
        <p:nvSpPr>
          <p:cNvPr id="3" name="TextBox 2"/>
          <p:cNvSpPr txBox="1"/>
          <p:nvPr/>
        </p:nvSpPr>
        <p:spPr>
          <a:xfrm>
            <a:off x="279401" y="1556294"/>
            <a:ext cx="8629468" cy="4832092"/>
          </a:xfrm>
          <a:prstGeom prst="rect">
            <a:avLst/>
          </a:prstGeom>
          <a:noFill/>
        </p:spPr>
        <p:txBody>
          <a:bodyPr vert="horz" wrap="square" rtlCol="0">
            <a:spAutoFit/>
          </a:bodyPr>
          <a:lstStyle/>
          <a:p>
            <a:r>
              <a:rPr lang="en-US" sz="2800" dirty="0"/>
              <a:t>How did Ming rulers restore an earlier style of Chinese government?</a:t>
            </a:r>
          </a:p>
          <a:p>
            <a:endParaRPr lang="en-US" sz="2800" dirty="0"/>
          </a:p>
          <a:p>
            <a:r>
              <a:rPr lang="en-US" sz="2800" dirty="0"/>
              <a:t>A.  They founded a new dynasty, moved the capital to Nanjing, and encouraged Buddhism.</a:t>
            </a:r>
          </a:p>
          <a:p>
            <a:r>
              <a:rPr lang="en-US" sz="2800" dirty="0"/>
              <a:t>B.  They restored the civil service system and renewed the emphasis on Confucian scholarship.</a:t>
            </a:r>
          </a:p>
          <a:p>
            <a:r>
              <a:rPr lang="en-US" sz="2800" dirty="0"/>
              <a:t>C.  They repaired the canal system, and new technologies increased manufacturing output.</a:t>
            </a:r>
          </a:p>
          <a:p>
            <a:r>
              <a:rPr lang="en-US" sz="2800" dirty="0"/>
              <a:t>D.  They reorganized the imperial ranking system and added important government offices.</a:t>
            </a:r>
          </a:p>
        </p:txBody>
      </p:sp>
    </p:spTree>
    <p:extLst>
      <p:ext uri="{BB962C8B-B14F-4D97-AF65-F5344CB8AC3E}">
        <p14:creationId xmlns:p14="http://schemas.microsoft.com/office/powerpoint/2010/main" val="269409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7620000" cy="1938992"/>
          </a:xfrm>
          <a:prstGeom prst="rect">
            <a:avLst/>
          </a:prstGeom>
          <a:noFill/>
        </p:spPr>
        <p:txBody>
          <a:bodyPr vert="horz" rtlCol="0">
            <a:spAutoFit/>
          </a:bodyPr>
          <a:lstStyle/>
          <a:p>
            <a:pPr marL="342900" indent="-342900">
              <a:buChar char="•"/>
            </a:pPr>
            <a:r>
              <a:rPr lang="en-US" sz="2400" dirty="0"/>
              <a:t>Summarize how Mongol armies built an empire.</a:t>
            </a:r>
          </a:p>
          <a:p>
            <a:pPr marL="342900" indent="-342900">
              <a:buChar char="•"/>
            </a:pPr>
            <a:r>
              <a:rPr lang="en-US" sz="2400" dirty="0"/>
              <a:t>Describe China under Mongol rule.</a:t>
            </a:r>
          </a:p>
          <a:p>
            <a:pPr marL="342900" indent="-342900">
              <a:buChar char="•"/>
            </a:pPr>
            <a:r>
              <a:rPr lang="en-US" sz="2400" dirty="0"/>
              <a:t>Understand how the Ming restored Chinese rule.</a:t>
            </a:r>
          </a:p>
          <a:p>
            <a:pPr marL="342900" indent="-342900">
              <a:buChar char="•"/>
            </a:pPr>
            <a:r>
              <a:rPr lang="en-US" sz="2400" dirty="0"/>
              <a:t>Explain why the Ming explored the seas for only a brief period</a:t>
            </a:r>
            <a:r>
              <a:rPr lang="en-US" sz="1600" dirty="0"/>
              <a:t>.</a:t>
            </a:r>
          </a:p>
        </p:txBody>
      </p:sp>
      <p:sp>
        <p:nvSpPr>
          <p:cNvPr id="7" name="TextBox 6"/>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Civilizations of Asia  (500-1650)</a:t>
            </a:r>
            <a:r>
              <a:rPr lang="en-US" sz="2400" dirty="0">
                <a:solidFill>
                  <a:srgbClr val="DA0202"/>
                </a:solidFill>
              </a:rPr>
              <a:t> </a:t>
            </a:r>
          </a:p>
          <a:p>
            <a:r>
              <a:rPr lang="en-US" sz="2400" b="1" dirty="0"/>
              <a:t>Topic 3 Lesson 3 </a:t>
            </a:r>
            <a:r>
              <a:rPr lang="en-US" sz="2400" dirty="0"/>
              <a:t>The Mongol Empire and Ming China </a:t>
            </a:r>
          </a:p>
        </p:txBody>
      </p:sp>
    </p:spTree>
    <p:extLst>
      <p:ext uri="{BB962C8B-B14F-4D97-AF65-F5344CB8AC3E}">
        <p14:creationId xmlns:p14="http://schemas.microsoft.com/office/powerpoint/2010/main" val="2145546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69" y="173335"/>
            <a:ext cx="7620000" cy="461665"/>
          </a:xfrm>
          <a:prstGeom prst="rect">
            <a:avLst/>
          </a:prstGeom>
          <a:noFill/>
        </p:spPr>
        <p:txBody>
          <a:bodyPr vert="horz" rtlCol="0">
            <a:spAutoFit/>
          </a:bodyPr>
          <a:lstStyle/>
          <a:p>
            <a:r>
              <a:rPr lang="en-US" sz="2400" b="1" dirty="0">
                <a:solidFill>
                  <a:srgbClr val="0072BC"/>
                </a:solidFill>
              </a:rPr>
              <a:t>Quiz: Chinese Fleets Explore the Seas</a:t>
            </a:r>
          </a:p>
        </p:txBody>
      </p:sp>
      <p:sp>
        <p:nvSpPr>
          <p:cNvPr id="3" name="TextBox 2"/>
          <p:cNvSpPr txBox="1"/>
          <p:nvPr/>
        </p:nvSpPr>
        <p:spPr>
          <a:xfrm>
            <a:off x="182880" y="563517"/>
            <a:ext cx="8769531" cy="6124754"/>
          </a:xfrm>
          <a:prstGeom prst="rect">
            <a:avLst/>
          </a:prstGeom>
          <a:noFill/>
        </p:spPr>
        <p:txBody>
          <a:bodyPr vert="horz" wrap="square" rtlCol="0">
            <a:spAutoFit/>
          </a:bodyPr>
          <a:lstStyle/>
          <a:p>
            <a:r>
              <a:rPr lang="en-US" sz="2800" dirty="0"/>
              <a:t>What occurred in 1435 that changed China’s relationship with the rest of the world?</a:t>
            </a:r>
          </a:p>
          <a:p>
            <a:r>
              <a:rPr lang="en-US" sz="2800" dirty="0"/>
              <a:t>A.  The Ming emperor prevented the building of large ships and stopped expeditions, which halted overseas exploration.</a:t>
            </a:r>
          </a:p>
          <a:p>
            <a:r>
              <a:rPr lang="en-US" sz="2800" dirty="0"/>
              <a:t>B.  Zheng He explored the coasts of Southeast Asia and India and the entrances to the Red Sea and the Persian Gulf.</a:t>
            </a:r>
          </a:p>
          <a:p>
            <a:r>
              <a:rPr lang="en-US" sz="2800" dirty="0"/>
              <a:t>C.  The Ming emperor expanded the building of seagoing ships for trade expeditions, thereby promoting overseas exploration.</a:t>
            </a:r>
          </a:p>
          <a:p>
            <a:r>
              <a:rPr lang="en-US" sz="2800" dirty="0"/>
              <a:t>D.  A Portuguese merchant arrived in China to negotiate trade agreements and was welcomed by the Ming emperor.</a:t>
            </a:r>
          </a:p>
        </p:txBody>
      </p:sp>
    </p:spTree>
    <p:extLst>
      <p:ext uri="{BB962C8B-B14F-4D97-AF65-F5344CB8AC3E}">
        <p14:creationId xmlns:p14="http://schemas.microsoft.com/office/powerpoint/2010/main" val="369767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625449" cy="461665"/>
          </a:xfrm>
          <a:prstGeom prst="rect">
            <a:avLst/>
          </a:prstGeom>
          <a:noFill/>
        </p:spPr>
        <p:txBody>
          <a:bodyPr vert="horz" wrap="square" rtlCol="0">
            <a:spAutoFit/>
          </a:bodyPr>
          <a:lstStyle/>
          <a:p>
            <a:pPr algn="ctr"/>
            <a:r>
              <a:rPr lang="en-US" sz="2400" b="1" dirty="0">
                <a:solidFill>
                  <a:srgbClr val="0072BC"/>
                </a:solidFill>
              </a:rPr>
              <a:t>Mongols Build an Empire</a:t>
            </a:r>
          </a:p>
        </p:txBody>
      </p:sp>
      <p:sp>
        <p:nvSpPr>
          <p:cNvPr id="3" name="TextBox 2"/>
          <p:cNvSpPr txBox="1"/>
          <p:nvPr/>
        </p:nvSpPr>
        <p:spPr>
          <a:xfrm>
            <a:off x="279401" y="1151011"/>
            <a:ext cx="8625448" cy="4893647"/>
          </a:xfrm>
          <a:prstGeom prst="rect">
            <a:avLst/>
          </a:prstGeom>
          <a:noFill/>
        </p:spPr>
        <p:txBody>
          <a:bodyPr vert="horz" wrap="square" rtlCol="0">
            <a:spAutoFit/>
          </a:bodyPr>
          <a:lstStyle/>
          <a:p>
            <a:pPr algn="ctr"/>
            <a:r>
              <a:rPr lang="en-US" sz="2400" dirty="0"/>
              <a:t>Mongols Conquer China</a:t>
            </a:r>
          </a:p>
          <a:p>
            <a:pPr marL="342900" indent="-342900">
              <a:buFont typeface="Arial" panose="020B0604020202020204" pitchFamily="34" charset="0"/>
              <a:buChar char="•"/>
            </a:pPr>
            <a:r>
              <a:rPr lang="en-US" sz="2400" dirty="0"/>
              <a:t>Mongol armies conquered Asian steppe lands with ease but had issues with walled cities</a:t>
            </a:r>
          </a:p>
          <a:p>
            <a:pPr marL="342900" indent="-342900">
              <a:buFont typeface="Arial" panose="020B0604020202020204" pitchFamily="34" charset="0"/>
              <a:buChar char="•"/>
            </a:pPr>
            <a:r>
              <a:rPr lang="en-US" sz="2400" dirty="0"/>
              <a:t>They had to learn to use gunpowder from the Turks and Chinese in order to fight better. </a:t>
            </a:r>
          </a:p>
          <a:p>
            <a:pPr marL="342900" indent="-342900">
              <a:buFont typeface="Arial" panose="020B0604020202020204" pitchFamily="34" charset="0"/>
              <a:buChar char="•"/>
            </a:pPr>
            <a:r>
              <a:rPr lang="en-US" sz="2400" dirty="0"/>
              <a:t>Genghis Khan will not live to see the conquest of all of China but his heirs for 150 years will continue to dominate Asia </a:t>
            </a:r>
          </a:p>
          <a:p>
            <a:pPr algn="ctr"/>
            <a:r>
              <a:rPr lang="en-US" sz="2400" dirty="0"/>
              <a:t>Impact of Mongol Rule</a:t>
            </a:r>
          </a:p>
          <a:p>
            <a:pPr marL="342900" indent="-342900">
              <a:buFont typeface="Arial" panose="020B0604020202020204" pitchFamily="34" charset="0"/>
              <a:buChar char="•"/>
            </a:pPr>
            <a:r>
              <a:rPr lang="en-US" sz="2400" dirty="0"/>
              <a:t>Once Mongols conquered an area they left it alone except the conquered people had to pay their taxes</a:t>
            </a:r>
          </a:p>
          <a:p>
            <a:pPr marL="342900" indent="-342900">
              <a:buFont typeface="Arial" panose="020B0604020202020204" pitchFamily="34" charset="0"/>
              <a:buChar char="•"/>
            </a:pPr>
            <a:r>
              <a:rPr lang="en-US" sz="2400" dirty="0"/>
              <a:t>Mongol rulers were pretty tolerant b/c of the example of Genghis Khan. He listened to people of different faiths and respected city people</a:t>
            </a:r>
          </a:p>
        </p:txBody>
      </p:sp>
    </p:spTree>
    <p:extLst>
      <p:ext uri="{BB962C8B-B14F-4D97-AF65-F5344CB8AC3E}">
        <p14:creationId xmlns:p14="http://schemas.microsoft.com/office/powerpoint/2010/main" val="135858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507548" cy="461665"/>
          </a:xfrm>
          <a:prstGeom prst="rect">
            <a:avLst/>
          </a:prstGeom>
          <a:noFill/>
        </p:spPr>
        <p:txBody>
          <a:bodyPr vert="horz" wrap="square" rtlCol="0">
            <a:spAutoFit/>
          </a:bodyPr>
          <a:lstStyle/>
          <a:p>
            <a:pPr algn="ctr"/>
            <a:r>
              <a:rPr lang="en-US" sz="2400" b="1" dirty="0">
                <a:solidFill>
                  <a:srgbClr val="0072BC"/>
                </a:solidFill>
              </a:rPr>
              <a:t>Mongols Build an Empire</a:t>
            </a:r>
          </a:p>
        </p:txBody>
      </p:sp>
      <p:sp>
        <p:nvSpPr>
          <p:cNvPr id="3" name="TextBox 2"/>
          <p:cNvSpPr txBox="1"/>
          <p:nvPr/>
        </p:nvSpPr>
        <p:spPr>
          <a:xfrm>
            <a:off x="279399" y="1460500"/>
            <a:ext cx="8507549" cy="3046988"/>
          </a:xfrm>
          <a:prstGeom prst="rect">
            <a:avLst/>
          </a:prstGeom>
          <a:noFill/>
        </p:spPr>
        <p:txBody>
          <a:bodyPr vert="horz" wrap="square" rtlCol="0">
            <a:spAutoFit/>
          </a:bodyPr>
          <a:lstStyle/>
          <a:p>
            <a:pPr lvl="0" algn="ctr"/>
            <a:r>
              <a:rPr lang="en-US" sz="2400" dirty="0">
                <a:solidFill>
                  <a:prstClr val="black"/>
                </a:solidFill>
              </a:rPr>
              <a:t>The Mongol Peace</a:t>
            </a:r>
          </a:p>
          <a:p>
            <a:pPr marL="342900" lvl="0" indent="-342900">
              <a:buFont typeface="Arial" panose="020B0604020202020204" pitchFamily="34" charset="0"/>
              <a:buChar char="•"/>
            </a:pPr>
            <a:r>
              <a:rPr lang="en-US" sz="2400" dirty="0">
                <a:solidFill>
                  <a:prstClr val="black"/>
                </a:solidFill>
              </a:rPr>
              <a:t>In the 1200’s and 1300’s G.K. sons and grandsons established peace and order in their domains. This time is known as </a:t>
            </a:r>
            <a:r>
              <a:rPr lang="en-US" sz="2400" dirty="0" err="1">
                <a:solidFill>
                  <a:prstClr val="black"/>
                </a:solidFill>
              </a:rPr>
              <a:t>Pax</a:t>
            </a:r>
            <a:r>
              <a:rPr lang="en-US" sz="2400" dirty="0">
                <a:solidFill>
                  <a:prstClr val="black"/>
                </a:solidFill>
              </a:rPr>
              <a:t> </a:t>
            </a:r>
            <a:r>
              <a:rPr lang="en-US" sz="2400" dirty="0" err="1">
                <a:solidFill>
                  <a:prstClr val="black"/>
                </a:solidFill>
              </a:rPr>
              <a:t>Mongolica</a:t>
            </a:r>
            <a:endParaRPr lang="en-US" sz="2400" dirty="0">
              <a:solidFill>
                <a:prstClr val="black"/>
              </a:solidFill>
            </a:endParaRPr>
          </a:p>
          <a:p>
            <a:pPr marL="342900" lvl="0" indent="-342900">
              <a:buFont typeface="Arial" panose="020B0604020202020204" pitchFamily="34" charset="0"/>
              <a:buChar char="•"/>
            </a:pPr>
            <a:r>
              <a:rPr lang="en-US" sz="2400" dirty="0">
                <a:solidFill>
                  <a:prstClr val="black"/>
                </a:solidFill>
              </a:rPr>
              <a:t>Trade will flourish across Eurasia</a:t>
            </a:r>
          </a:p>
          <a:p>
            <a:pPr marL="342900" lvl="0" indent="-342900">
              <a:buFont typeface="Arial" panose="020B0604020202020204" pitchFamily="34" charset="0"/>
              <a:buChar char="•"/>
            </a:pPr>
            <a:r>
              <a:rPr lang="en-US" sz="2400" dirty="0">
                <a:solidFill>
                  <a:prstClr val="black"/>
                </a:solidFill>
              </a:rPr>
              <a:t>From China gunpowder use will make it to Europe</a:t>
            </a:r>
          </a:p>
          <a:p>
            <a:pPr marL="342900" lvl="0" indent="-342900">
              <a:buFont typeface="Arial" panose="020B0604020202020204" pitchFamily="34" charset="0"/>
              <a:buChar char="•"/>
            </a:pPr>
            <a:r>
              <a:rPr lang="en-US" sz="2400" dirty="0">
                <a:solidFill>
                  <a:prstClr val="black"/>
                </a:solidFill>
              </a:rPr>
              <a:t>Papermaking techniques will also make it to Europe</a:t>
            </a:r>
          </a:p>
          <a:p>
            <a:pPr marL="342900" lvl="0" indent="-342900">
              <a:buFont typeface="Arial" panose="020B0604020202020204" pitchFamily="34" charset="0"/>
              <a:buChar char="•"/>
            </a:pPr>
            <a:r>
              <a:rPr lang="en-US" sz="2400" dirty="0">
                <a:solidFill>
                  <a:prstClr val="black"/>
                </a:solidFill>
              </a:rPr>
              <a:t>Crops and trees will come from the Middle East into East Asia</a:t>
            </a:r>
          </a:p>
        </p:txBody>
      </p:sp>
    </p:spTree>
    <p:extLst>
      <p:ext uri="{BB962C8B-B14F-4D97-AF65-F5344CB8AC3E}">
        <p14:creationId xmlns:p14="http://schemas.microsoft.com/office/powerpoint/2010/main" val="128472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Mongols Build an Empire</a:t>
            </a:r>
          </a:p>
        </p:txBody>
      </p:sp>
      <p:pic>
        <p:nvPicPr>
          <p:cNvPr id="3" name="Picture 2" descr="HSWH_SC_L03_R116376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44323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Mongol archers on horseback, as shown in this Ming illustration, were tough warriors who could swiftly shoot arrows at enemies from all sides.</a:t>
            </a:r>
          </a:p>
        </p:txBody>
      </p:sp>
    </p:spTree>
    <p:extLst>
      <p:ext uri="{BB962C8B-B14F-4D97-AF65-F5344CB8AC3E}">
        <p14:creationId xmlns:p14="http://schemas.microsoft.com/office/powerpoint/2010/main" val="13549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Mongols Build an Empire</a:t>
            </a:r>
          </a:p>
        </p:txBody>
      </p:sp>
      <p:pic>
        <p:nvPicPr>
          <p:cNvPr id="3" name="Picture 2" descr="HSWH_SC_L03_M0027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a:t>Analyze Maps At its height, the Mongol empire was the world’s largest up to that time. Describe the growth of the empire between 1227 and 1294. Did Genghis Khan or his successors conquer the most land?</a:t>
            </a:r>
          </a:p>
        </p:txBody>
      </p:sp>
    </p:spTree>
    <p:extLst>
      <p:ext uri="{BB962C8B-B14F-4D97-AF65-F5344CB8AC3E}">
        <p14:creationId xmlns:p14="http://schemas.microsoft.com/office/powerpoint/2010/main" val="369652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559800" cy="461665"/>
          </a:xfrm>
          <a:prstGeom prst="rect">
            <a:avLst/>
          </a:prstGeom>
          <a:noFill/>
        </p:spPr>
        <p:txBody>
          <a:bodyPr vert="horz" wrap="square" rtlCol="0">
            <a:spAutoFit/>
          </a:bodyPr>
          <a:lstStyle/>
          <a:p>
            <a:pPr algn="ctr"/>
            <a:r>
              <a:rPr lang="en-US" sz="2400" b="1" dirty="0">
                <a:solidFill>
                  <a:srgbClr val="0072BC"/>
                </a:solidFill>
              </a:rPr>
              <a:t>Mongols Rule China</a:t>
            </a:r>
          </a:p>
        </p:txBody>
      </p:sp>
      <p:sp>
        <p:nvSpPr>
          <p:cNvPr id="3" name="TextBox 2"/>
          <p:cNvSpPr txBox="1"/>
          <p:nvPr/>
        </p:nvSpPr>
        <p:spPr>
          <a:xfrm>
            <a:off x="279400" y="1460500"/>
            <a:ext cx="8638177" cy="4524315"/>
          </a:xfrm>
          <a:prstGeom prst="rect">
            <a:avLst/>
          </a:prstGeom>
          <a:noFill/>
        </p:spPr>
        <p:txBody>
          <a:bodyPr vert="horz" wrap="square" rtlCol="0">
            <a:spAutoFit/>
          </a:bodyPr>
          <a:lstStyle/>
          <a:p>
            <a:pPr algn="ctr"/>
            <a:r>
              <a:rPr lang="en-US" sz="2400" dirty="0"/>
              <a:t>Government</a:t>
            </a:r>
          </a:p>
          <a:p>
            <a:pPr marL="342900" indent="-342900">
              <a:buFont typeface="Arial" panose="020B0604020202020204" pitchFamily="34" charset="0"/>
              <a:buChar char="•"/>
            </a:pPr>
            <a:r>
              <a:rPr lang="en-US" sz="2400" dirty="0"/>
              <a:t>Kublai will separate Mongols from Chinese</a:t>
            </a:r>
          </a:p>
          <a:p>
            <a:pPr marL="342900" indent="-342900">
              <a:buFont typeface="Arial" panose="020B0604020202020204" pitchFamily="34" charset="0"/>
              <a:buChar char="•"/>
            </a:pPr>
            <a:r>
              <a:rPr lang="en-US" sz="2400" dirty="0"/>
              <a:t>The name of his dynasty will be the Yuan dynasty</a:t>
            </a:r>
          </a:p>
          <a:p>
            <a:pPr marL="342900" indent="-342900">
              <a:buFont typeface="Arial" panose="020B0604020202020204" pitchFamily="34" charset="0"/>
              <a:buChar char="•"/>
            </a:pPr>
            <a:r>
              <a:rPr lang="en-US" sz="2400" dirty="0"/>
              <a:t>Only Mongols can serve in the military</a:t>
            </a:r>
          </a:p>
          <a:p>
            <a:pPr marL="342900" indent="-342900">
              <a:buFont typeface="Arial" panose="020B0604020202020204" pitchFamily="34" charset="0"/>
              <a:buChar char="•"/>
            </a:pPr>
            <a:r>
              <a:rPr lang="en-US" sz="2400" dirty="0"/>
              <a:t>Mongols and a few non Chinese people will hold important govt. positions</a:t>
            </a:r>
          </a:p>
          <a:p>
            <a:pPr marL="342900" indent="-342900">
              <a:buFont typeface="Arial" panose="020B0604020202020204" pitchFamily="34" charset="0"/>
              <a:buChar char="•"/>
            </a:pPr>
            <a:r>
              <a:rPr lang="en-US" sz="2400" dirty="0"/>
              <a:t>Chinese officials will still rule provinces</a:t>
            </a:r>
          </a:p>
          <a:p>
            <a:pPr marL="342900" indent="-342900">
              <a:buFont typeface="Arial" panose="020B0604020202020204" pitchFamily="34" charset="0"/>
              <a:buChar char="•"/>
            </a:pPr>
            <a:r>
              <a:rPr lang="en-US" sz="2400" dirty="0"/>
              <a:t>Kublai will build a walled city in Chinese fashion but the architecture in his palace will be Arab</a:t>
            </a:r>
          </a:p>
          <a:p>
            <a:pPr marL="342900" indent="-342900">
              <a:buFont typeface="Arial" panose="020B0604020202020204" pitchFamily="34" charset="0"/>
              <a:buChar char="•"/>
            </a:pPr>
            <a:r>
              <a:rPr lang="en-US" sz="2400" dirty="0"/>
              <a:t>Contact b/w Asia and Europe will continue. Pope will send priests, Muslims will set up communities, and goods like gunpowder, porcelain, and cards will go to Europe</a:t>
            </a:r>
          </a:p>
        </p:txBody>
      </p:sp>
    </p:spTree>
    <p:extLst>
      <p:ext uri="{BB962C8B-B14F-4D97-AF65-F5344CB8AC3E}">
        <p14:creationId xmlns:p14="http://schemas.microsoft.com/office/powerpoint/2010/main" val="400548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8620760" cy="461665"/>
          </a:xfrm>
          <a:prstGeom prst="rect">
            <a:avLst/>
          </a:prstGeom>
          <a:noFill/>
        </p:spPr>
        <p:txBody>
          <a:bodyPr vert="horz" wrap="square" rtlCol="0">
            <a:spAutoFit/>
          </a:bodyPr>
          <a:lstStyle/>
          <a:p>
            <a:r>
              <a:rPr lang="en-US" sz="2400" b="1" dirty="0">
                <a:solidFill>
                  <a:srgbClr val="0072BC"/>
                </a:solidFill>
              </a:rPr>
              <a:t>Mongols Rule China</a:t>
            </a:r>
          </a:p>
        </p:txBody>
      </p:sp>
      <p:sp>
        <p:nvSpPr>
          <p:cNvPr id="3" name="TextBox 2"/>
          <p:cNvSpPr txBox="1"/>
          <p:nvPr/>
        </p:nvSpPr>
        <p:spPr>
          <a:xfrm>
            <a:off x="279400" y="1460500"/>
            <a:ext cx="8620760" cy="2677656"/>
          </a:xfrm>
          <a:prstGeom prst="rect">
            <a:avLst/>
          </a:prstGeom>
          <a:noFill/>
        </p:spPr>
        <p:txBody>
          <a:bodyPr vert="horz" wrap="square" rtlCol="0">
            <a:spAutoFit/>
          </a:bodyPr>
          <a:lstStyle/>
          <a:p>
            <a:pPr lvl="0" algn="ctr"/>
            <a:r>
              <a:rPr lang="en-US" sz="2400" dirty="0">
                <a:solidFill>
                  <a:prstClr val="black"/>
                </a:solidFill>
              </a:rPr>
              <a:t>Marco Polo Describes China</a:t>
            </a:r>
          </a:p>
          <a:p>
            <a:pPr marL="342900" lvl="0" indent="-342900">
              <a:buFont typeface="Arial" panose="020B0604020202020204" pitchFamily="34" charset="0"/>
              <a:buChar char="•"/>
            </a:pPr>
            <a:r>
              <a:rPr lang="en-US" sz="2400" dirty="0">
                <a:solidFill>
                  <a:prstClr val="black"/>
                </a:solidFill>
              </a:rPr>
              <a:t>In 1271 Marco leaves with his uncle and father to China</a:t>
            </a:r>
          </a:p>
          <a:p>
            <a:pPr marL="342900" lvl="0" indent="-342900">
              <a:buFont typeface="Arial" panose="020B0604020202020204" pitchFamily="34" charset="0"/>
              <a:buChar char="•"/>
            </a:pPr>
            <a:r>
              <a:rPr lang="en-US" sz="2400" dirty="0">
                <a:solidFill>
                  <a:prstClr val="black"/>
                </a:solidFill>
              </a:rPr>
              <a:t>He spends 17 years under the service of Kublai </a:t>
            </a:r>
          </a:p>
          <a:p>
            <a:pPr marL="342900" lvl="0" indent="-342900">
              <a:buFont typeface="Arial" panose="020B0604020202020204" pitchFamily="34" charset="0"/>
              <a:buChar char="•"/>
            </a:pPr>
            <a:r>
              <a:rPr lang="en-US" sz="2400" dirty="0">
                <a:solidFill>
                  <a:prstClr val="black"/>
                </a:solidFill>
              </a:rPr>
              <a:t>When he returns back to Venice he will describe the wealth and splendor of China</a:t>
            </a:r>
          </a:p>
          <a:p>
            <a:pPr marL="342900" lvl="0" indent="-342900">
              <a:buFont typeface="Arial" panose="020B0604020202020204" pitchFamily="34" charset="0"/>
              <a:buChar char="•"/>
            </a:pPr>
            <a:r>
              <a:rPr lang="en-US" sz="2400" dirty="0">
                <a:solidFill>
                  <a:prstClr val="black"/>
                </a:solidFill>
              </a:rPr>
              <a:t>He describes the palace and mail service</a:t>
            </a:r>
          </a:p>
          <a:p>
            <a:pPr marL="342900" lvl="0" indent="-342900">
              <a:buFont typeface="Arial" panose="020B0604020202020204" pitchFamily="34" charset="0"/>
              <a:buChar char="•"/>
            </a:pPr>
            <a:r>
              <a:rPr lang="en-US" sz="2400" dirty="0">
                <a:solidFill>
                  <a:prstClr val="black"/>
                </a:solidFill>
              </a:rPr>
              <a:t>This will spark interest in Asia’s riches by Europeans. </a:t>
            </a:r>
          </a:p>
        </p:txBody>
      </p:sp>
    </p:spTree>
    <p:extLst>
      <p:ext uri="{BB962C8B-B14F-4D97-AF65-F5344CB8AC3E}">
        <p14:creationId xmlns:p14="http://schemas.microsoft.com/office/powerpoint/2010/main" val="86613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Mongols Rule China</a:t>
            </a:r>
          </a:p>
        </p:txBody>
      </p:sp>
      <p:pic>
        <p:nvPicPr>
          <p:cNvPr id="3" name="Picture 2" descr="HSWH_SC_L03_R116377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8989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Kublai Khan, the emperor of China, is portrayed as he was in the 1260s, an alert, vigorous, simply attired man. He wears the symbolic white robes of a Mongol shaman.</a:t>
            </a:r>
          </a:p>
        </p:txBody>
      </p:sp>
    </p:spTree>
    <p:extLst>
      <p:ext uri="{BB962C8B-B14F-4D97-AF65-F5344CB8AC3E}">
        <p14:creationId xmlns:p14="http://schemas.microsoft.com/office/powerpoint/2010/main" val="2738792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628</TotalTime>
  <Words>1451</Words>
  <Application>Microsoft Office PowerPoint</Application>
  <PresentationFormat>On-screen Show (4:3)</PresentationFormat>
  <Paragraphs>117</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28</cp:revision>
  <dcterms:created xsi:type="dcterms:W3CDTF">2014-12-09T15:52:53Z</dcterms:created>
  <dcterms:modified xsi:type="dcterms:W3CDTF">2017-12-19T19:20:47Z</dcterms:modified>
</cp:coreProperties>
</file>